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325" r:id="rId2"/>
    <p:sldId id="310" r:id="rId3"/>
    <p:sldId id="330" r:id="rId4"/>
    <p:sldId id="333" r:id="rId5"/>
    <p:sldId id="334" r:id="rId6"/>
    <p:sldId id="299" r:id="rId7"/>
    <p:sldId id="335" r:id="rId8"/>
    <p:sldId id="341" r:id="rId9"/>
    <p:sldId id="340" r:id="rId10"/>
    <p:sldId id="339" r:id="rId11"/>
    <p:sldId id="342" r:id="rId12"/>
    <p:sldId id="343" r:id="rId13"/>
    <p:sldId id="338" r:id="rId14"/>
    <p:sldId id="313" r:id="rId15"/>
    <p:sldId id="336" r:id="rId16"/>
    <p:sldId id="307" r:id="rId17"/>
    <p:sldId id="316" r:id="rId18"/>
    <p:sldId id="337" r:id="rId19"/>
    <p:sldId id="344" r:id="rId20"/>
    <p:sldId id="309" r:id="rId21"/>
    <p:sldId id="329" r:id="rId22"/>
    <p:sldId id="327" r:id="rId23"/>
    <p:sldId id="321" r:id="rId24"/>
  </p:sldIdLst>
  <p:sldSz cx="24384000" cy="13716000"/>
  <p:notesSz cx="6808788" cy="983297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29" autoAdjust="0"/>
  </p:normalViewPr>
  <p:slideViewPr>
    <p:cSldViewPr>
      <p:cViewPr varScale="1">
        <p:scale>
          <a:sx n="29" d="100"/>
          <a:sy n="29" d="100"/>
        </p:scale>
        <p:origin x="36" y="1116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/>
          </p:nvPr>
        </p:nvSpPr>
        <p:spPr>
          <a:xfrm>
            <a:off x="127000" y="738188"/>
            <a:ext cx="6554788" cy="3687762"/>
          </a:xfrm>
          <a:prstGeom prst="rect">
            <a:avLst/>
          </a:prstGeom>
        </p:spPr>
        <p:txBody>
          <a:bodyPr lIns="91052" tIns="45527" rIns="91052" bIns="45527"/>
          <a:lstStyle/>
          <a:p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xfrm>
            <a:off x="907839" y="4670664"/>
            <a:ext cx="4993112" cy="4424840"/>
          </a:xfrm>
          <a:prstGeom prst="rect">
            <a:avLst/>
          </a:prstGeom>
        </p:spPr>
        <p:txBody>
          <a:bodyPr lIns="91052" tIns="45527" rIns="91052" bIns="45527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00091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2438400" latinLnBrk="0">
      <a:spcBef>
        <a:spcPts val="1100"/>
      </a:spcBef>
      <a:defRPr sz="3200">
        <a:latin typeface="+mj-lt"/>
        <a:ea typeface="+mj-ea"/>
        <a:cs typeface="+mj-cs"/>
        <a:sym typeface="Calibri"/>
      </a:defRPr>
    </a:lvl1pPr>
    <a:lvl2pPr indent="228600" defTabSz="2438400" latinLnBrk="0">
      <a:spcBef>
        <a:spcPts val="1100"/>
      </a:spcBef>
      <a:defRPr sz="3200">
        <a:latin typeface="+mj-lt"/>
        <a:ea typeface="+mj-ea"/>
        <a:cs typeface="+mj-cs"/>
        <a:sym typeface="Calibri"/>
      </a:defRPr>
    </a:lvl2pPr>
    <a:lvl3pPr indent="457200" defTabSz="2438400" latinLnBrk="0">
      <a:spcBef>
        <a:spcPts val="1100"/>
      </a:spcBef>
      <a:defRPr sz="3200">
        <a:latin typeface="+mj-lt"/>
        <a:ea typeface="+mj-ea"/>
        <a:cs typeface="+mj-cs"/>
        <a:sym typeface="Calibri"/>
      </a:defRPr>
    </a:lvl3pPr>
    <a:lvl4pPr indent="685800" defTabSz="2438400" latinLnBrk="0">
      <a:spcBef>
        <a:spcPts val="1100"/>
      </a:spcBef>
      <a:defRPr sz="3200">
        <a:latin typeface="+mj-lt"/>
        <a:ea typeface="+mj-ea"/>
        <a:cs typeface="+mj-cs"/>
        <a:sym typeface="Calibri"/>
      </a:defRPr>
    </a:lvl4pPr>
    <a:lvl5pPr indent="914400" defTabSz="2438400" latinLnBrk="0">
      <a:spcBef>
        <a:spcPts val="1100"/>
      </a:spcBef>
      <a:defRPr sz="3200">
        <a:latin typeface="+mj-lt"/>
        <a:ea typeface="+mj-ea"/>
        <a:cs typeface="+mj-cs"/>
        <a:sym typeface="Calibri"/>
      </a:defRPr>
    </a:lvl5pPr>
    <a:lvl6pPr indent="1143000" defTabSz="2438400" latinLnBrk="0">
      <a:spcBef>
        <a:spcPts val="1100"/>
      </a:spcBef>
      <a:defRPr sz="3200">
        <a:latin typeface="+mj-lt"/>
        <a:ea typeface="+mj-ea"/>
        <a:cs typeface="+mj-cs"/>
        <a:sym typeface="Calibri"/>
      </a:defRPr>
    </a:lvl6pPr>
    <a:lvl7pPr indent="1371600" defTabSz="2438400" latinLnBrk="0">
      <a:spcBef>
        <a:spcPts val="1100"/>
      </a:spcBef>
      <a:defRPr sz="3200">
        <a:latin typeface="+mj-lt"/>
        <a:ea typeface="+mj-ea"/>
        <a:cs typeface="+mj-cs"/>
        <a:sym typeface="Calibri"/>
      </a:defRPr>
    </a:lvl7pPr>
    <a:lvl8pPr indent="1600200" defTabSz="2438400" latinLnBrk="0">
      <a:spcBef>
        <a:spcPts val="1100"/>
      </a:spcBef>
      <a:defRPr sz="3200">
        <a:latin typeface="+mj-lt"/>
        <a:ea typeface="+mj-ea"/>
        <a:cs typeface="+mj-cs"/>
        <a:sym typeface="Calibri"/>
      </a:defRPr>
    </a:lvl8pPr>
    <a:lvl9pPr indent="1828800" defTabSz="2438400" latinLnBrk="0">
      <a:spcBef>
        <a:spcPts val="1100"/>
      </a:spcBef>
      <a:defRPr sz="3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6737" y="9339620"/>
            <a:ext cx="2950475" cy="491649"/>
          </a:xfrm>
          <a:prstGeom prst="rect">
            <a:avLst/>
          </a:prstGeom>
        </p:spPr>
        <p:txBody>
          <a:bodyPr/>
          <a:lstStyle/>
          <a:p>
            <a:fld id="{7F23CB2E-907E-4345-9FFB-70697CD4FCA3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350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1219200" y="12712704"/>
            <a:ext cx="5689600" cy="730251"/>
          </a:xfrm>
          <a:prstGeom prst="rect">
            <a:avLst/>
          </a:prstGeom>
        </p:spPr>
        <p:txBody>
          <a:bodyPr lIns="243834" tIns="121917" rIns="243834" bIns="121917"/>
          <a:lstStyle/>
          <a:p>
            <a:fld id="{8ECA2323-A639-4E2B-8483-767742AB648D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331200" y="12712704"/>
            <a:ext cx="7721600" cy="730251"/>
          </a:xfrm>
          <a:prstGeom prst="rect">
            <a:avLst/>
          </a:prstGeom>
        </p:spPr>
        <p:txBody>
          <a:bodyPr lIns="243834" tIns="121917" rIns="243834" bIns="121917"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2418445" y="12708499"/>
            <a:ext cx="746356" cy="738662"/>
          </a:xfrm>
        </p:spPr>
        <p:txBody>
          <a:bodyPr/>
          <a:lstStyle/>
          <a:p>
            <a:fld id="{AE002294-9CA0-4FC8-B252-C3AE31FFC5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195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219200" y="12712704"/>
            <a:ext cx="5689600" cy="730251"/>
          </a:xfrm>
          <a:prstGeom prst="rect">
            <a:avLst/>
          </a:prstGeom>
        </p:spPr>
        <p:txBody>
          <a:bodyPr lIns="243834" tIns="121917" rIns="243834" bIns="121917"/>
          <a:lstStyle/>
          <a:p>
            <a:fld id="{8ECA2323-A639-4E2B-8483-767742AB648D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8331200" y="12712704"/>
            <a:ext cx="7721600" cy="730251"/>
          </a:xfrm>
          <a:prstGeom prst="rect">
            <a:avLst/>
          </a:prstGeom>
        </p:spPr>
        <p:txBody>
          <a:bodyPr lIns="243834" tIns="121917" rIns="243834" bIns="121917"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2418445" y="12708499"/>
            <a:ext cx="746356" cy="738662"/>
          </a:xfrm>
        </p:spPr>
        <p:txBody>
          <a:bodyPr/>
          <a:lstStyle/>
          <a:p>
            <a:fld id="{AE002294-9CA0-4FC8-B252-C3AE31FFC5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4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utterstock_536725270.jpg" descr="shutterstock_53672527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217" y="13316520"/>
            <a:ext cx="24424492" cy="40273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219199" y="549277"/>
            <a:ext cx="21945602" cy="2286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4000721" y="723426"/>
            <a:ext cx="21945602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21919" tIns="121919" rIns="121919" bIns="1219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56219" y="12727607"/>
            <a:ext cx="708582" cy="700445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</p:sldLayoutIdLst>
  <p:transition spd="med"/>
  <p:txStyles>
    <p:titleStyle>
      <a:lvl1pPr marL="0" marR="0" indent="0" algn="ct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900112" marR="0" indent="-900112" algn="l" defTabSz="2438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1314450" marR="0" indent="-857250" algn="l" defTabSz="2438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–"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714500" marR="0" indent="-800100" algn="l" defTabSz="2438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2331720" marR="0" indent="-960120" algn="l" defTabSz="2438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–"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788920" marR="0" indent="-960120" algn="l" defTabSz="2438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»"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3246120" marR="0" indent="-960120" algn="l" defTabSz="2438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703320" marR="0" indent="-960120" algn="l" defTabSz="2438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4160520" marR="0" indent="-960120" algn="l" defTabSz="2438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617720" marR="0" indent="-960120" algn="l" defTabSz="2438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2" descr="C:\Users\Akimov\Desktop\Сайт 2017\Вишневского\№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80" y="180892"/>
            <a:ext cx="24073320" cy="129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0720" y="0"/>
            <a:ext cx="20750546" cy="5678472"/>
          </a:xfrm>
          <a:prstGeom prst="rect">
            <a:avLst/>
          </a:prstGeom>
          <a:noFill/>
        </p:spPr>
        <p:txBody>
          <a:bodyPr wrap="square" lIns="243834" tIns="121917" rIns="243834" bIns="121917" rtlCol="0">
            <a:spAutoFit/>
          </a:bodyPr>
          <a:lstStyle/>
          <a:p>
            <a:pPr algn="ctr"/>
            <a:r>
              <a:rPr lang="ru-RU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Расширенное заседание </a:t>
            </a:r>
            <a:r>
              <a:rPr lang="ru-RU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коллегии </a:t>
            </a:r>
            <a:endParaRPr lang="ru-RU" dirty="0" smtClean="0">
              <a:solidFill>
                <a:srgbClr val="193F68"/>
              </a:solidFill>
              <a:effectLst>
                <a:outerShdw blurRad="50800" dist="38100" dir="18900000" rotWithShape="0">
                  <a:srgbClr val="000000">
                    <a:alpha val="40000"/>
                  </a:srgbClr>
                </a:outerShdw>
              </a:effectLst>
              <a:latin typeface="PFDinTextCompPro-Light"/>
              <a:ea typeface="PFDinTextCompPro-Light"/>
              <a:cs typeface="PFDinTextCompPro-Light"/>
            </a:endParaRPr>
          </a:p>
          <a:p>
            <a:pPr algn="ctr"/>
            <a:r>
              <a:rPr lang="ru-RU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Министерства </a:t>
            </a:r>
            <a:r>
              <a:rPr lang="ru-RU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транспорта и дорожного </a:t>
            </a:r>
            <a:r>
              <a:rPr lang="ru-RU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хозяйства </a:t>
            </a:r>
          </a:p>
          <a:p>
            <a:pPr algn="ctr"/>
            <a:r>
              <a:rPr lang="ru-RU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Республики </a:t>
            </a:r>
            <a:r>
              <a:rPr lang="ru-RU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Татарстан с повесткой дня: </a:t>
            </a:r>
            <a:endParaRPr lang="ru-RU" dirty="0" smtClean="0">
              <a:solidFill>
                <a:srgbClr val="193F68"/>
              </a:solidFill>
              <a:effectLst>
                <a:outerShdw blurRad="50800" dist="38100" dir="18900000" rotWithShape="0">
                  <a:srgbClr val="000000">
                    <a:alpha val="40000"/>
                  </a:srgbClr>
                </a:outerShdw>
              </a:effectLst>
              <a:latin typeface="PFDinTextCompPro-Light"/>
              <a:ea typeface="PFDinTextCompPro-Light"/>
              <a:cs typeface="PFDinTextCompPro-Light"/>
            </a:endParaRPr>
          </a:p>
          <a:p>
            <a:pPr algn="ctr"/>
            <a:r>
              <a:rPr lang="ru-RU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«Безопасность дорожного движения</a:t>
            </a:r>
          </a:p>
          <a:p>
            <a:pPr algn="ctr"/>
            <a:r>
              <a:rPr lang="ru-RU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и контроль качества на объектах проекта</a:t>
            </a:r>
          </a:p>
          <a:p>
            <a:pPr algn="ctr"/>
            <a:r>
              <a:rPr lang="ru-RU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«Безопасные и качественные дороги»</a:t>
            </a:r>
            <a:endParaRPr lang="ru-RU" dirty="0">
              <a:solidFill>
                <a:srgbClr val="193F68"/>
              </a:solidFill>
              <a:effectLst>
                <a:outerShdw blurRad="50800" dist="38100" dir="18900000" rotWithShape="0">
                  <a:srgbClr val="000000">
                    <a:alpha val="40000"/>
                  </a:srgbClr>
                </a:outerShdw>
              </a:effectLst>
              <a:latin typeface="PFDinTextCompPro-Light"/>
              <a:ea typeface="PFDinTextCompPro-Light"/>
              <a:cs typeface="PFDinTextCompPro-Light"/>
            </a:endParaRPr>
          </a:p>
          <a:p>
            <a:pPr algn="ctr"/>
            <a:endParaRPr lang="ru-RU" sz="6500" dirty="0">
              <a:solidFill>
                <a:srgbClr val="193F68"/>
              </a:solidFill>
              <a:effectLst>
                <a:outerShdw blurRad="50800" dist="38100" dir="18900000" rotWithShape="0">
                  <a:srgbClr val="000000">
                    <a:alpha val="40000"/>
                  </a:srgbClr>
                </a:outerShdw>
              </a:effectLst>
              <a:latin typeface="PFDinTextCompPro-Light"/>
              <a:ea typeface="PFDinTextCompPro-Light"/>
              <a:cs typeface="PFDinTextCompPro-Light"/>
            </a:endParaRPr>
          </a:p>
        </p:txBody>
      </p:sp>
      <p:sp>
        <p:nvSpPr>
          <p:cNvPr id="8" name="2017"/>
          <p:cNvSpPr txBox="1"/>
          <p:nvPr/>
        </p:nvSpPr>
        <p:spPr>
          <a:xfrm>
            <a:off x="7378788" y="12187595"/>
            <a:ext cx="9937104" cy="923328"/>
          </a:xfrm>
          <a:prstGeom prst="rect">
            <a:avLst/>
          </a:prstGeom>
          <a:ln w="25400">
            <a:miter lim="400000"/>
          </a:ln>
          <a:effectLst>
            <a:outerShdw blurRad="215900" dist="93864" dir="2454711" rotWithShape="0">
              <a:srgbClr val="000000">
                <a:alpha val="4656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21919" tIns="121919" rIns="121919" bIns="121919">
            <a:spAutoFit/>
          </a:bodyPr>
          <a:lstStyle>
            <a:lvl1pPr algn="r">
              <a:defRPr sz="28800">
                <a:solidFill>
                  <a:srgbClr val="C82506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Medium"/>
                <a:ea typeface="PFDinTextCompPro-Medium"/>
                <a:cs typeface="PFDinTextCompPro-Medium"/>
                <a:sym typeface="PFDinTextCompPro-Medium"/>
              </a:defRPr>
            </a:lvl1pPr>
          </a:lstStyle>
          <a:p>
            <a:pPr algn="ctr"/>
            <a:r>
              <a:rPr sz="4400" dirty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256666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6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Дорожные тумбы</a:t>
            </a:r>
          </a:p>
        </p:txBody>
      </p:sp>
      <p:pic>
        <p:nvPicPr>
          <p:cNvPr id="2050" name="Picture 2" descr="C:\Users\Akimov\Desktop\Коллегия фото\Тумб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0592" y="3401616"/>
            <a:ext cx="10792361" cy="770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kimov\Desktop\Коллегия фото\Тумба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84" y="3401616"/>
            <a:ext cx="11305256" cy="770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22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9600" dirty="0" err="1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Шумозащитные</a:t>
            </a:r>
            <a:r>
              <a:rPr lang="ru-RU" sz="96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 экраны </a:t>
            </a:r>
            <a:r>
              <a:rPr lang="ru-RU" sz="96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на УДС г. Казани</a:t>
            </a:r>
            <a:endParaRPr lang="ru-RU" dirty="0"/>
          </a:p>
        </p:txBody>
      </p:sp>
      <p:pic>
        <p:nvPicPr>
          <p:cNvPr id="6146" name="Picture 2" descr="C:\Users\Akimov\Desktop\Коллегия фото\Экраны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3617640"/>
            <a:ext cx="10801200" cy="783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kimov\Desktop\Коллегия фото\Экраны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44" y="3595886"/>
            <a:ext cx="10732368" cy="783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44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86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Устройство искусственного </a:t>
            </a:r>
            <a:r>
              <a:rPr lang="ru-RU" sz="86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освещения из композитных опор «Гален»</a:t>
            </a:r>
            <a:endParaRPr lang="ru-RU" sz="8600" dirty="0">
              <a:solidFill>
                <a:srgbClr val="193F68"/>
              </a:solidFill>
              <a:effectLst>
                <a:outerShdw blurRad="50800" dist="38100" dir="18900000" rotWithShape="0">
                  <a:srgbClr val="000000">
                    <a:alpha val="40000"/>
                  </a:srgbClr>
                </a:outerShdw>
              </a:effectLst>
              <a:latin typeface="PFDinTextCompPro-Light"/>
              <a:ea typeface="PFDinTextCompPro-Light"/>
              <a:cs typeface="PFDinTextCompPro-Light"/>
            </a:endParaRPr>
          </a:p>
        </p:txBody>
      </p:sp>
      <p:pic>
        <p:nvPicPr>
          <p:cNvPr id="7170" name="Picture 2" descr="C:\Users\Akimov\Desktop\Коллегия фото\Опора Гален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0191" y="3190836"/>
            <a:ext cx="10217025" cy="777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kimov\Desktop\Коллегия фото\Опора Гален-2 и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84" y="3186645"/>
            <a:ext cx="10009112" cy="777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17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5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Шумовая дорожная разметка</a:t>
            </a:r>
          </a:p>
        </p:txBody>
      </p:sp>
      <p:pic>
        <p:nvPicPr>
          <p:cNvPr id="3074" name="Picture 2" descr="C:\Users\Akimov\Desktop\Коллегия фото\каплевид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6056" y="3205708"/>
            <a:ext cx="10657184" cy="818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kimov\Desktop\Коллегия фото\Шумовая размет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36" y="3205708"/>
            <a:ext cx="11233248" cy="818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23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19" descr="D:\Робочие моменты\работа по колее\Для справки в кабмин\1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614" y="4001562"/>
            <a:ext cx="9361040" cy="739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98912" y="928519"/>
            <a:ext cx="2001822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5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  <a:sym typeface="PFDinTextCompPro-Light"/>
              </a:rPr>
              <a:t>Испытания</a:t>
            </a:r>
            <a:endParaRPr lang="ru-RU" sz="7500" dirty="0">
              <a:solidFill>
                <a:srgbClr val="193F68"/>
              </a:solidFill>
              <a:effectLst>
                <a:outerShdw blurRad="50800" dist="38100" dir="18900000" rotWithShape="0">
                  <a:srgbClr val="000000">
                    <a:alpha val="40000"/>
                  </a:srgbClr>
                </a:outerShdw>
              </a:effectLst>
              <a:latin typeface="PFDinTextCompPro-Light"/>
              <a:ea typeface="PFDinTextCompPro-Light"/>
              <a:cs typeface="PFDinTextCompPro-Light"/>
              <a:sym typeface="PFDinTextCompPro-Light"/>
            </a:endParaRPr>
          </a:p>
          <a:p>
            <a:pPr algn="ctr"/>
            <a:r>
              <a:rPr lang="ru-RU" sz="75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  <a:sym typeface="PFDinTextCompPro-Light"/>
              </a:rPr>
              <a:t>дорожно-строительных материалов</a:t>
            </a:r>
          </a:p>
        </p:txBody>
      </p:sp>
      <p:pic>
        <p:nvPicPr>
          <p:cNvPr id="3075" name="Picture 3" descr="C:\Users\Akimov\Desktop\Коллегия фото\Испытания №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0"/>
          <a:stretch/>
        </p:blipFill>
        <p:spPr bwMode="auto">
          <a:xfrm>
            <a:off x="633777" y="3968770"/>
            <a:ext cx="11435877" cy="755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kimov\Desktop\Коллегия фото\Испытания№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-7416" r="-161" b="7416"/>
          <a:stretch/>
        </p:blipFill>
        <p:spPr bwMode="auto">
          <a:xfrm>
            <a:off x="12766437" y="3329176"/>
            <a:ext cx="10932368" cy="819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16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98912" y="928519"/>
            <a:ext cx="2001822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5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  <a:sym typeface="PFDinTextCompPro-Light"/>
              </a:rPr>
              <a:t>Испытания </a:t>
            </a:r>
            <a:r>
              <a:rPr lang="ru-RU" sz="75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  <a:sym typeface="PFDinTextCompPro-Light"/>
              </a:rPr>
              <a:t> </a:t>
            </a:r>
            <a:endParaRPr lang="ru-RU" sz="7500" dirty="0">
              <a:solidFill>
                <a:srgbClr val="193F68"/>
              </a:solidFill>
              <a:effectLst>
                <a:outerShdw blurRad="50800" dist="38100" dir="18900000" rotWithShape="0">
                  <a:srgbClr val="000000">
                    <a:alpha val="40000"/>
                  </a:srgbClr>
                </a:outerShdw>
              </a:effectLst>
              <a:latin typeface="PFDinTextCompPro-Light"/>
              <a:ea typeface="PFDinTextCompPro-Light"/>
              <a:cs typeface="PFDinTextCompPro-Light"/>
              <a:sym typeface="PFDinTextCompPro-Light"/>
            </a:endParaRPr>
          </a:p>
          <a:p>
            <a:pPr algn="ctr"/>
            <a:r>
              <a:rPr lang="ru-RU" sz="75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  <a:sym typeface="PFDinTextCompPro-Light"/>
              </a:rPr>
              <a:t>дорожно-строительных материалов</a:t>
            </a:r>
          </a:p>
        </p:txBody>
      </p:sp>
      <p:pic>
        <p:nvPicPr>
          <p:cNvPr id="1026" name="Picture 2" descr="C:\Users\Akimov\Desktop\Кер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68" y="4049688"/>
            <a:ext cx="10657184" cy="727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kimov\Desktop\Коллегия фото\Отбор кернов\DSC064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6" b="12182"/>
          <a:stretch/>
        </p:blipFill>
        <p:spPr bwMode="auto">
          <a:xfrm>
            <a:off x="12410206" y="4049688"/>
            <a:ext cx="10640294" cy="727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19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199" y="549277"/>
            <a:ext cx="21945602" cy="1628203"/>
          </a:xfrm>
        </p:spPr>
        <p:txBody>
          <a:bodyPr>
            <a:normAutofit fontScale="90000"/>
          </a:bodyPr>
          <a:lstStyle/>
          <a:p>
            <a:r>
              <a:rPr lang="ru-RU" sz="75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Образцы из покрытия ЩМАС-20 на </a:t>
            </a:r>
            <a:br>
              <a:rPr lang="ru-RU" sz="75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</a:br>
            <a:r>
              <a:rPr lang="ru-RU" sz="75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полимерно- битумном вяжущем</a:t>
            </a:r>
            <a:endParaRPr lang="ru-RU" sz="7500" dirty="0">
              <a:solidFill>
                <a:srgbClr val="193F68"/>
              </a:solidFill>
              <a:effectLst>
                <a:outerShdw blurRad="50800" dist="38100" dir="18900000" rotWithShape="0">
                  <a:srgbClr val="000000">
                    <a:alpha val="40000"/>
                  </a:srgbClr>
                </a:outerShdw>
              </a:effectLst>
              <a:latin typeface="PFDinTextCompPro-Light"/>
              <a:ea typeface="PFDinTextCompPro-Light"/>
              <a:cs typeface="PFDinTextCompPro-Ligh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342" b="82435" l="28309" r="73836">
                        <a14:foregroundMark x1="33885" y1="60539" x2="33885" y2="60539"/>
                        <a14:foregroundMark x1="36612" y1="60948" x2="36612" y2="60948"/>
                        <a14:foregroundMark x1="41513" y1="61315" x2="41513" y2="61315"/>
                        <a14:foregroundMark x1="33885" y1="68791" x2="33885" y2="68791"/>
                        <a14:foregroundMark x1="36949" y1="65564" x2="36949" y2="65564"/>
                        <a14:foregroundMark x1="44577" y1="69771" x2="44577" y2="69771"/>
                        <a14:foregroundMark x1="50643" y1="70588" x2="50643" y2="70588"/>
                        <a14:foregroundMark x1="50306" y1="67361" x2="50306" y2="67361"/>
                        <a14:foregroundMark x1="39154" y1="66748" x2="39154" y2="66748"/>
                        <a14:foregroundMark x1="40839" y1="65359" x2="40839" y2="65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3" t="43219" r="28629" b="18382"/>
          <a:stretch/>
        </p:blipFill>
        <p:spPr bwMode="auto">
          <a:xfrm>
            <a:off x="2081536" y="3351312"/>
            <a:ext cx="9819561" cy="727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806" b="80637" l="36949" r="85754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87" t="37942" r="14558" b="18920"/>
          <a:stretch/>
        </p:blipFill>
        <p:spPr bwMode="auto">
          <a:xfrm>
            <a:off x="13073235" y="3351313"/>
            <a:ext cx="10140009" cy="727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796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219198" y="549277"/>
            <a:ext cx="22074537" cy="1844227"/>
          </a:xfrm>
        </p:spPr>
        <p:txBody>
          <a:bodyPr>
            <a:noAutofit/>
          </a:bodyPr>
          <a:lstStyle/>
          <a:p>
            <a:r>
              <a:rPr lang="ru-RU" sz="68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Экспериментальные  износостойкие составы для применения на УДС г. Казани в 2017 году </a:t>
            </a:r>
            <a:r>
              <a:rPr lang="ru-RU" sz="68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ЩМА-19</a:t>
            </a:r>
            <a:endParaRPr lang="ru-RU" sz="6800" dirty="0">
              <a:solidFill>
                <a:srgbClr val="193F68"/>
              </a:solidFill>
              <a:effectLst>
                <a:outerShdw blurRad="50800" dist="38100" dir="18900000" rotWithShape="0">
                  <a:srgbClr val="000000">
                    <a:alpha val="40000"/>
                  </a:srgbClr>
                </a:outerShdw>
              </a:effectLst>
              <a:latin typeface="PFDinTextCompPro-Light"/>
              <a:ea typeface="PFDinTextCompPro-Light"/>
              <a:cs typeface="PFDinTextCompPro-Ligh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06" b="96569" l="10294" r="79228">
                        <a14:foregroundMark x1="33517" y1="80065" x2="33517" y2="80065"/>
                        <a14:foregroundMark x1="25460" y1="73734" x2="25460" y2="73734"/>
                        <a14:foregroundMark x1="25705" y1="71977" x2="25705" y2="71977"/>
                        <a14:foregroundMark x1="42800" y1="80065" x2="42800" y2="80065"/>
                        <a14:foregroundMark x1="37929" y1="77247" x2="37929" y2="77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31" t="3922" r="17104" b="4902"/>
          <a:stretch/>
        </p:blipFill>
        <p:spPr bwMode="auto">
          <a:xfrm>
            <a:off x="1142999" y="2825552"/>
            <a:ext cx="10382859" cy="943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73" b="94404" l="8915" r="71324">
                        <a14:foregroundMark x1="50705" y1="82516" x2="50705" y2="82516"/>
                        <a14:foregroundMark x1="39491" y1="16953" x2="39491" y2="16953"/>
                        <a14:foregroundMark x1="54289" y1="76716" x2="54289" y2="76716"/>
                        <a14:foregroundMark x1="42831" y1="81495" x2="42831" y2="81495"/>
                        <a14:foregroundMark x1="34926" y1="77737" x2="34926" y2="77737"/>
                        <a14:foregroundMark x1="33885" y1="82516" x2="33885" y2="82516"/>
                        <a14:foregroundMark x1="33395" y1="75041" x2="33395" y2="75041"/>
                        <a14:foregroundMark x1="38480" y1="75694" x2="38480" y2="75694"/>
                        <a14:foregroundMark x1="37990" y1="82843" x2="37990" y2="82843"/>
                        <a14:foregroundMark x1="36703" y1="82516" x2="36703" y2="82516"/>
                        <a14:foregroundMark x1="32874" y1="80147" x2="32874" y2="80147"/>
                        <a14:foregroundMark x1="41299" y1="16585" x2="41299" y2="16585"/>
                        <a14:foregroundMark x1="38725" y1="16953" x2="38725" y2="16953"/>
                        <a14:foregroundMark x1="38725" y1="16585" x2="38725" y2="16585"/>
                        <a14:backgroundMark x1="59375" y1="54289" x2="59375" y2="54289"/>
                        <a14:backgroundMark x1="66268" y1="67565" x2="66268" y2="67565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1" t="8378" r="19625" b="3546"/>
          <a:stretch/>
        </p:blipFill>
        <p:spPr bwMode="auto">
          <a:xfrm>
            <a:off x="12486284" y="2825552"/>
            <a:ext cx="10334678" cy="9444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63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Т</a:t>
            </a:r>
            <a:r>
              <a:rPr lang="ru-RU" sz="54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ехнология </a:t>
            </a:r>
            <a:r>
              <a:rPr lang="ru-RU" sz="54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укладки асфальтового </a:t>
            </a:r>
            <a:r>
              <a:rPr lang="ru-RU" sz="54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покрытия с использованием перегружателя </a:t>
            </a:r>
            <a:r>
              <a:rPr lang="ru-RU" sz="5400" dirty="0" err="1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Shuttle</a:t>
            </a:r>
            <a:r>
              <a:rPr lang="ru-RU" sz="54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 </a:t>
            </a:r>
            <a:r>
              <a:rPr lang="ru-RU" sz="5400" dirty="0" err="1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Buggy</a:t>
            </a:r>
            <a:endParaRPr lang="ru-RU" sz="5400" dirty="0">
              <a:solidFill>
                <a:srgbClr val="193F68"/>
              </a:solidFill>
              <a:effectLst>
                <a:outerShdw blurRad="50800" dist="38100" dir="18900000" rotWithShape="0">
                  <a:srgbClr val="000000">
                    <a:alpha val="40000"/>
                  </a:srgbClr>
                </a:outerShdw>
              </a:effectLst>
              <a:latin typeface="PFDinTextCompPro-Light"/>
            </a:endParaRPr>
          </a:p>
        </p:txBody>
      </p:sp>
      <p:pic>
        <p:nvPicPr>
          <p:cNvPr id="1026" name="Picture 2" descr="C:\Users\Akimov\Desktop\Перегружатель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15656" y="3761655"/>
            <a:ext cx="11893656" cy="740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kimov\Desktop\3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04" y="3761656"/>
            <a:ext cx="11161239" cy="742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3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746176" y="377280"/>
            <a:ext cx="21945602" cy="2286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21919" tIns="121919" rIns="121919" bIns="121919" anchor="ctr">
            <a:noAutofit/>
          </a:bodyPr>
          <a:lstStyle>
            <a:lvl1pPr marL="0" marR="0" indent="0" algn="ctr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ctr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ctr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ctr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ctr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ctr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ctr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ctr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ctr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/>
            <a:r>
              <a:rPr lang="ru-RU" sz="54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Получение ОАО «ТАИФ-НК» промышленных партий ПБВ 60 </a:t>
            </a:r>
            <a:br>
              <a:rPr lang="ru-RU" sz="54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</a:br>
            <a:r>
              <a:rPr lang="ru-RU" sz="54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с показателем по  </a:t>
            </a:r>
            <a:r>
              <a:rPr lang="en-US" sz="54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PG</a:t>
            </a:r>
            <a:r>
              <a:rPr lang="ru-RU" sz="54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 76-28</a:t>
            </a:r>
          </a:p>
        </p:txBody>
      </p:sp>
      <p:pic>
        <p:nvPicPr>
          <p:cNvPr id="4" name="Picture 2" descr="O:\Доклад Круглый стол 06.09.2018\Фото лаборатори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28" y="3833664"/>
            <a:ext cx="1143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O:\Доклад Круглый стол 06.09.2018\Битус с капле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8064" y="3863008"/>
            <a:ext cx="11161240" cy="759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558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6048" y="737320"/>
            <a:ext cx="24554727" cy="2286001"/>
          </a:xfrm>
        </p:spPr>
        <p:txBody>
          <a:bodyPr>
            <a:noAutofit/>
          </a:bodyPr>
          <a:lstStyle/>
          <a:p>
            <a:r>
              <a:rPr lang="ru-RU" sz="68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«Безопасные  и  качественные </a:t>
            </a:r>
            <a:r>
              <a:rPr lang="ru-RU" sz="68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дороги»</a:t>
            </a:r>
            <a:br>
              <a:rPr lang="ru-RU" sz="68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</a:br>
            <a:r>
              <a:rPr lang="ru-RU" sz="68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в г. Казани</a:t>
            </a:r>
          </a:p>
        </p:txBody>
      </p:sp>
      <p:pic>
        <p:nvPicPr>
          <p:cNvPr id="1026" name="Picture 2" descr="O:\Доклад Круглый стол 06.09.2018\казань качественные дорог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832" y="3833664"/>
            <a:ext cx="10513168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O:\Доклад Круглый стол 06.09.2018\Казань  качественные дороги №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8064" y="3833664"/>
            <a:ext cx="10929115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272181" y="11096633"/>
            <a:ext cx="7920880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t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6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Ул. </a:t>
            </a:r>
            <a:r>
              <a:rPr lang="ru-RU" sz="3600" dirty="0" err="1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Чистопольская</a:t>
            </a:r>
            <a:endParaRPr lang="ru-RU" sz="3600" dirty="0">
              <a:solidFill>
                <a:srgbClr val="193F68"/>
              </a:solidFill>
              <a:effectLst>
                <a:outerShdw blurRad="50800" dist="38100" dir="18900000" rotWithShape="0">
                  <a:srgbClr val="000000">
                    <a:alpha val="40000"/>
                  </a:srgbClr>
                </a:outerShdw>
              </a:effectLst>
              <a:latin typeface="PFDinTextCompPro-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4976" y="11085185"/>
            <a:ext cx="7920880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t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6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Ул. </a:t>
            </a:r>
            <a:r>
              <a:rPr lang="ru-RU" sz="3600" dirty="0" err="1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Салимжанова</a:t>
            </a:r>
            <a:endParaRPr lang="ru-RU" sz="3600" dirty="0">
              <a:solidFill>
                <a:srgbClr val="193F68"/>
              </a:solidFill>
              <a:effectLst>
                <a:outerShdw blurRad="50800" dist="38100" dir="18900000" rotWithShape="0">
                  <a:srgbClr val="000000">
                    <a:alpha val="40000"/>
                  </a:srgbClr>
                </a:outerShdw>
              </a:effectLst>
              <a:latin typeface="PFDinTextComp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326972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103858" y="2069871"/>
            <a:ext cx="9639291" cy="2857520"/>
          </a:xfrm>
          <a:prstGeom prst="rect">
            <a:avLst/>
          </a:prstGeom>
        </p:spPr>
        <p:txBody>
          <a:bodyPr vert="horz" lIns="243829" tIns="121914" rIns="243829" bIns="121914" rtlCol="0" anchor="ctr">
            <a:noAutofit/>
          </a:bodyPr>
          <a:lstStyle/>
          <a:p>
            <a:pPr algn="ctr"/>
            <a:r>
              <a:rPr lang="ru-RU" sz="33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Прибор CRT-PRALL </a:t>
            </a:r>
          </a:p>
          <a:p>
            <a:pPr algn="ctr"/>
            <a:r>
              <a:rPr lang="ru-RU" sz="33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стойкость к истиранию </a:t>
            </a:r>
            <a:r>
              <a:rPr lang="fi-FI" altLang="zh-CN" sz="33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EN </a:t>
            </a:r>
            <a:r>
              <a:rPr lang="fi-FI" altLang="zh-CN" sz="33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12697-16</a:t>
            </a:r>
            <a:endParaRPr lang="ru-RU" sz="3300" dirty="0">
              <a:solidFill>
                <a:srgbClr val="193F68"/>
              </a:solidFill>
              <a:effectLst>
                <a:outerShdw blurRad="50800" dist="38100" dir="18900000" rotWithShape="0">
                  <a:srgbClr val="000000">
                    <a:alpha val="40000"/>
                  </a:srgbClr>
                </a:outerShdw>
              </a:effectLst>
              <a:latin typeface="PFDinTextCompPro-Light"/>
              <a:ea typeface="PFDinTextCompPro-Light"/>
              <a:cs typeface="PFDinTextCompPro-Light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573004" y="2031884"/>
            <a:ext cx="10668075" cy="2616315"/>
          </a:xfrm>
          <a:prstGeom prst="rect">
            <a:avLst/>
          </a:prstGeom>
        </p:spPr>
        <p:txBody>
          <a:bodyPr vert="horz" lIns="243829" tIns="121914" rIns="243829" bIns="121914" rtlCol="0" anchor="ctr">
            <a:normAutofit fontScale="60000" lnSpcReduction="20000"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sz="10700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3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Шаровая мельница для испытания щебня на износ шипами </a:t>
            </a:r>
            <a:r>
              <a:rPr lang="ru-RU" sz="63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«</a:t>
            </a:r>
            <a:r>
              <a:rPr lang="ru-RU" sz="6300" dirty="0" err="1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Nordic</a:t>
            </a:r>
            <a:r>
              <a:rPr lang="ru-RU" sz="63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 </a:t>
            </a:r>
            <a:r>
              <a:rPr lang="ru-RU" sz="6300" dirty="0" err="1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test</a:t>
            </a:r>
            <a:r>
              <a:rPr lang="ru-RU" sz="63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»</a:t>
            </a:r>
            <a:r>
              <a:rPr lang="en-US" sz="63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EN</a:t>
            </a:r>
            <a:r>
              <a:rPr lang="ru-RU" sz="63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 </a:t>
            </a:r>
            <a:r>
              <a:rPr lang="ru-RU" sz="63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1097-9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52424" y="665312"/>
            <a:ext cx="22479157" cy="1097360"/>
          </a:xfrm>
          <a:prstGeom prst="rect">
            <a:avLst/>
          </a:prstGeom>
        </p:spPr>
        <p:txBody>
          <a:bodyPr vert="horz" lIns="243829" tIns="121914" rIns="243829" bIns="121914" rtlCol="0" anchor="ctr">
            <a:noAutofit/>
          </a:bodyPr>
          <a:lstStyle/>
          <a:p>
            <a:pPr algn="ctr"/>
            <a:r>
              <a:rPr lang="ru-RU" sz="70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Лабораторное оборудование на износ и истирание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32621" y="12172800"/>
            <a:ext cx="6120680" cy="98488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t">
            <a:spAutoFit/>
          </a:bodyPr>
          <a:lstStyle/>
          <a:p>
            <a:pPr marL="0" marR="0" indent="0" algn="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2050" name="Picture 2" descr="C:\Users\Akimov\Desktop\Пра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88" y="4648199"/>
            <a:ext cx="8815352" cy="706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kimov\Desktop\Нордик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4" b="-3392"/>
          <a:stretch/>
        </p:blipFill>
        <p:spPr bwMode="auto">
          <a:xfrm>
            <a:off x="15144327" y="4481736"/>
            <a:ext cx="6148633" cy="719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21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-286048" y="737320"/>
            <a:ext cx="24554727" cy="2286001"/>
          </a:xfrm>
        </p:spPr>
        <p:txBody>
          <a:bodyPr>
            <a:noAutofit/>
          </a:bodyPr>
          <a:lstStyle/>
          <a:p>
            <a:r>
              <a:rPr lang="ru-RU" sz="68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Объекты ремонта </a:t>
            </a:r>
            <a:br>
              <a:rPr lang="ru-RU" sz="68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</a:br>
            <a:r>
              <a:rPr lang="ru-RU" sz="68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дорожно-уличной сети г. Казани 2017 года</a:t>
            </a:r>
          </a:p>
        </p:txBody>
      </p:sp>
      <p:pic>
        <p:nvPicPr>
          <p:cNvPr id="2050" name="Picture 2" descr="C:\Users\Akimov\Desktop\Коллегия фото\Для  Дворковича\№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28" y="4071764"/>
            <a:ext cx="10873208" cy="732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kimov\Desktop\Коллегия фото\Для  Дворковича\№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9" t="-1595" r="7585"/>
          <a:stretch/>
        </p:blipFill>
        <p:spPr bwMode="auto">
          <a:xfrm>
            <a:off x="12624048" y="4071764"/>
            <a:ext cx="11233248" cy="732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14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-286048" y="737320"/>
            <a:ext cx="24554727" cy="2286001"/>
          </a:xfrm>
        </p:spPr>
        <p:txBody>
          <a:bodyPr>
            <a:noAutofit/>
          </a:bodyPr>
          <a:lstStyle/>
          <a:p>
            <a:r>
              <a:rPr lang="ru-RU" sz="68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Объекты ремонта </a:t>
            </a:r>
            <a:br>
              <a:rPr lang="ru-RU" sz="68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</a:br>
            <a:r>
              <a:rPr lang="ru-RU" sz="68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дорожно-уличной сети г. Казани 2017 года</a:t>
            </a:r>
          </a:p>
        </p:txBody>
      </p:sp>
      <p:pic>
        <p:nvPicPr>
          <p:cNvPr id="1026" name="Picture 2" descr="C:\Users\Akimov\Desktop\Коллегия фото\Щит №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732" y="3833664"/>
            <a:ext cx="10250188" cy="756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kimov\Desktop\Коллегия фото\Щит №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0031" y="4049688"/>
            <a:ext cx="11233249" cy="734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51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utterstock_536725270.jpg" descr="shutterstock_536725270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217" y="-3252"/>
            <a:ext cx="24424492" cy="1372250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3"/>
          <p:cNvSpPr txBox="1"/>
          <p:nvPr/>
        </p:nvSpPr>
        <p:spPr>
          <a:xfrm>
            <a:off x="6503368" y="2105472"/>
            <a:ext cx="12673408" cy="201593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121919" tIns="121919" rIns="121919" bIns="1219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5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Спасибо за внимание! </a:t>
            </a:r>
          </a:p>
        </p:txBody>
      </p:sp>
    </p:spTree>
    <p:extLst>
      <p:ext uri="{BB962C8B-B14F-4D97-AF65-F5344CB8AC3E}">
        <p14:creationId xmlns:p14="http://schemas.microsoft.com/office/powerpoint/2010/main" val="108006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8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«Безопасные </a:t>
            </a:r>
            <a:r>
              <a:rPr lang="ru-RU" sz="68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и качественные </a:t>
            </a:r>
            <a:r>
              <a:rPr lang="ru-RU" sz="68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дороги</a:t>
            </a:r>
            <a:r>
              <a:rPr lang="ru-RU" sz="68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»</a:t>
            </a:r>
            <a:br>
              <a:rPr lang="ru-RU" sz="68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</a:br>
            <a:r>
              <a:rPr lang="ru-RU" sz="68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 </a:t>
            </a:r>
            <a:r>
              <a:rPr lang="ru-RU" sz="68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в г. Казани</a:t>
            </a:r>
            <a:endParaRPr lang="ru-RU" sz="6800" dirty="0"/>
          </a:p>
        </p:txBody>
      </p:sp>
      <p:pic>
        <p:nvPicPr>
          <p:cNvPr id="4098" name="Picture 2" descr="E:\Сбор\Брифинги\для стенда\ул. Вишневского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44" y="3694113"/>
            <a:ext cx="11317168" cy="734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Сбор\Брифинги\для стенда\ул. Декабристов\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-2358" r="13850" b="2358"/>
          <a:stretch/>
        </p:blipFill>
        <p:spPr bwMode="auto">
          <a:xfrm>
            <a:off x="12624048" y="3545632"/>
            <a:ext cx="11201218" cy="748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74976" y="11085185"/>
            <a:ext cx="7920880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t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6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Ул. </a:t>
            </a:r>
            <a:r>
              <a:rPr lang="ru-RU" sz="36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Вишневского</a:t>
            </a:r>
            <a:endParaRPr lang="ru-RU" sz="3600" dirty="0">
              <a:solidFill>
                <a:srgbClr val="193F68"/>
              </a:solidFill>
              <a:effectLst>
                <a:outerShdw blurRad="50800" dist="38100" dir="18900000" rotWithShape="0">
                  <a:srgbClr val="000000">
                    <a:alpha val="40000"/>
                  </a:srgbClr>
                </a:outerShdw>
              </a:effectLst>
              <a:latin typeface="PFDinTextCompPro-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96256" y="11237585"/>
            <a:ext cx="7920880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t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6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Ул. </a:t>
            </a:r>
            <a:r>
              <a:rPr lang="ru-RU" sz="36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Декабристов</a:t>
            </a:r>
            <a:endParaRPr lang="ru-RU" sz="3600" dirty="0">
              <a:solidFill>
                <a:srgbClr val="193F68"/>
              </a:solidFill>
              <a:effectLst>
                <a:outerShdw blurRad="50800" dist="38100" dir="18900000" rotWithShape="0">
                  <a:srgbClr val="000000">
                    <a:alpha val="40000"/>
                  </a:srgbClr>
                </a:outerShdw>
              </a:effectLst>
              <a:latin typeface="PFDinTextComp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143799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1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«Безопасные и качественные дороги»</a:t>
            </a:r>
            <a:br>
              <a:rPr lang="ru-RU" sz="61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</a:br>
            <a:r>
              <a:rPr lang="ru-RU" sz="61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  </a:t>
            </a:r>
            <a:r>
              <a:rPr lang="ru-RU" sz="61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в г</a:t>
            </a:r>
            <a:r>
              <a:rPr lang="ru-RU" sz="61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. Н. </a:t>
            </a:r>
            <a:r>
              <a:rPr lang="ru-RU" sz="61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Челны</a:t>
            </a:r>
            <a:endParaRPr lang="ru-RU" sz="6100" dirty="0">
              <a:solidFill>
                <a:srgbClr val="193F68"/>
              </a:solidFill>
              <a:effectLst>
                <a:outerShdw blurRad="50800" dist="38100" dir="18900000" rotWithShape="0">
                  <a:srgbClr val="000000">
                    <a:alpha val="40000"/>
                  </a:srgbClr>
                </a:outerShdw>
              </a:effectLst>
              <a:latin typeface="PFDinTextCompPro-Light"/>
            </a:endParaRPr>
          </a:p>
        </p:txBody>
      </p:sp>
      <p:pic>
        <p:nvPicPr>
          <p:cNvPr id="2050" name="Picture 2" descr="C:\Users\Akimov\Desktop\Коллегия фото\Чел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68" y="3473624"/>
            <a:ext cx="10153128" cy="770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kimov\Desktop\Коллегия фото\Челны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2040" y="3473625"/>
            <a:ext cx="10873209" cy="769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18892" y="11714475"/>
            <a:ext cx="7920880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t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6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Проспект Московский</a:t>
            </a:r>
            <a:endParaRPr lang="ru-RU" sz="3600" dirty="0">
              <a:solidFill>
                <a:srgbClr val="193F68"/>
              </a:solidFill>
              <a:effectLst>
                <a:outerShdw blurRad="50800" dist="38100" dir="18900000" rotWithShape="0">
                  <a:srgbClr val="000000">
                    <a:alpha val="40000"/>
                  </a:srgbClr>
                </a:outerShdw>
              </a:effectLst>
              <a:latin typeface="PFDinTextCompPro-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76176" y="11714475"/>
            <a:ext cx="7920880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t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6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Проспект Московский</a:t>
            </a:r>
            <a:endParaRPr lang="ru-RU" sz="3600" dirty="0">
              <a:solidFill>
                <a:srgbClr val="193F68"/>
              </a:solidFill>
              <a:effectLst>
                <a:outerShdw blurRad="50800" dist="38100" dir="18900000" rotWithShape="0">
                  <a:srgbClr val="000000">
                    <a:alpha val="40000"/>
                  </a:srgbClr>
                </a:outerShdw>
              </a:effectLst>
              <a:latin typeface="PFDinTextComp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364613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1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Формирование </a:t>
            </a:r>
            <a:r>
              <a:rPr lang="ru-RU" sz="61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перечня объектов  проекта </a:t>
            </a:r>
            <a:r>
              <a:rPr lang="ru-RU" sz="61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/>
            </a:r>
            <a:br>
              <a:rPr lang="ru-RU" sz="61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</a:br>
            <a:r>
              <a:rPr lang="ru-RU" sz="61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«Безопасные </a:t>
            </a:r>
            <a:r>
              <a:rPr lang="ru-RU" sz="61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и качественные дороги»</a:t>
            </a:r>
            <a:br>
              <a:rPr lang="ru-RU" sz="61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</a:br>
            <a:endParaRPr lang="ru-RU" sz="6100" dirty="0">
              <a:solidFill>
                <a:srgbClr val="193F68"/>
              </a:solidFill>
              <a:effectLst>
                <a:outerShdw blurRad="50800" dist="38100" dir="18900000" rotWithShape="0">
                  <a:srgbClr val="000000">
                    <a:alpha val="40000"/>
                  </a:srgbClr>
                </a:outerShdw>
              </a:effectLst>
              <a:latin typeface="PFDinTextCompPro-Light"/>
            </a:endParaRPr>
          </a:p>
        </p:txBody>
      </p:sp>
      <p:pic>
        <p:nvPicPr>
          <p:cNvPr id="3074" name="Picture 2" descr="C:\Users\Akimov\Desktop\Коллегия фото\Карта Убитых дорог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28" y="3528028"/>
            <a:ext cx="11042281" cy="78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kimov\Desktop\Коллегия фото\народный контрол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008" y="3528029"/>
            <a:ext cx="10729192" cy="719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47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34816" y="305272"/>
            <a:ext cx="220344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0" dirty="0" err="1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  <a:sym typeface="PFDinTextCompPro-Light"/>
              </a:rPr>
              <a:t>Предремонтная</a:t>
            </a:r>
            <a:r>
              <a:rPr lang="ru-RU" sz="70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  <a:sym typeface="PFDinTextCompPro-Light"/>
              </a:rPr>
              <a:t> диагностика</a:t>
            </a:r>
            <a:endParaRPr lang="ru-RU" sz="7000" dirty="0">
              <a:solidFill>
                <a:srgbClr val="193F68"/>
              </a:solidFill>
              <a:effectLst>
                <a:outerShdw blurRad="50800" dist="38100" dir="18900000" rotWithShape="0">
                  <a:srgbClr val="000000">
                    <a:alpha val="40000"/>
                  </a:srgbClr>
                </a:outerShdw>
              </a:effectLst>
              <a:latin typeface="PFDinTextCompPro-Light"/>
              <a:ea typeface="PFDinTextCompPro-Light"/>
              <a:cs typeface="PFDinTextCompPro-Light"/>
              <a:sym typeface="PFDinTextCompPro-Light"/>
            </a:endParaRPr>
          </a:p>
        </p:txBody>
      </p:sp>
      <p:pic>
        <p:nvPicPr>
          <p:cNvPr id="6" name="Рисунок 19" descr="D:\Робочие моменты\работа по колее\Для справки в кабмин\1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68" y="3545632"/>
            <a:ext cx="10441160" cy="784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22" descr="D:\Робочие моменты\работа по колее\Для справки в кабмин\4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0112" y="3545632"/>
            <a:ext cx="10369152" cy="784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29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8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М</a:t>
            </a:r>
            <a:r>
              <a:rPr lang="ru-RU" sz="68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ероприятия</a:t>
            </a:r>
            <a:r>
              <a:rPr lang="ru-RU" sz="68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, направленные </a:t>
            </a:r>
            <a:r>
              <a:rPr lang="ru-RU" sz="68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на повышение уровня </a:t>
            </a:r>
            <a:r>
              <a:rPr lang="ru-RU" sz="68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безопасности дорожного движения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54896" y="3761656"/>
            <a:ext cx="1857806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- </a:t>
            </a:r>
            <a:r>
              <a:rPr lang="ru-RU" dirty="0" smtClean="0"/>
              <a:t>  </a:t>
            </a:r>
            <a:r>
              <a:rPr lang="ru-RU" sz="36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установка </a:t>
            </a:r>
            <a:r>
              <a:rPr lang="ru-RU" sz="36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объектов светофорного регулирования – 34 </a:t>
            </a:r>
            <a:r>
              <a:rPr lang="ru-RU" sz="36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ед.</a:t>
            </a:r>
            <a:endParaRPr lang="ru-RU" sz="3600" dirty="0">
              <a:solidFill>
                <a:srgbClr val="193F68"/>
              </a:solidFill>
              <a:effectLst>
                <a:outerShdw blurRad="50800" dist="38100" dir="18900000" rotWithShape="0">
                  <a:srgbClr val="000000">
                    <a:alpha val="40000"/>
                  </a:srgbClr>
                </a:outerShdw>
              </a:effectLst>
              <a:latin typeface="PFDinTextCompPro-Light"/>
            </a:endParaRP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ru-RU" sz="36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установка </a:t>
            </a:r>
            <a:r>
              <a:rPr lang="ru-RU" sz="36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дорожных знаков – 1140 </a:t>
            </a:r>
            <a:r>
              <a:rPr lang="ru-RU" sz="36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 шт.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ru-RU" sz="36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установка </a:t>
            </a:r>
            <a:r>
              <a:rPr lang="ru-RU" sz="36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пешеходного ограждения – 3710 </a:t>
            </a:r>
            <a:r>
              <a:rPr lang="ru-RU" sz="3600" dirty="0" err="1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п.м</a:t>
            </a:r>
            <a:r>
              <a:rPr lang="ru-RU" sz="36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ru-RU" sz="36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- </a:t>
            </a:r>
            <a:r>
              <a:rPr lang="ru-RU" sz="36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  установка </a:t>
            </a:r>
            <a:r>
              <a:rPr lang="ru-RU" sz="36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барьерного ограждения – 590 </a:t>
            </a:r>
            <a:r>
              <a:rPr lang="ru-RU" sz="3600" dirty="0" err="1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п.м</a:t>
            </a:r>
            <a:r>
              <a:rPr lang="ru-RU" sz="36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36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- </a:t>
            </a:r>
            <a:r>
              <a:rPr lang="ru-RU" sz="36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  устройство </a:t>
            </a:r>
            <a:r>
              <a:rPr lang="ru-RU" sz="36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искусственного освещения – 9100 </a:t>
            </a:r>
            <a:r>
              <a:rPr lang="ru-RU" sz="3600" dirty="0" err="1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п.м</a:t>
            </a:r>
            <a:r>
              <a:rPr lang="ru-RU" sz="36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36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-  </a:t>
            </a:r>
            <a:r>
              <a:rPr lang="ru-RU" sz="36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  нанесение </a:t>
            </a:r>
            <a:r>
              <a:rPr lang="ru-RU" sz="36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дорожной </a:t>
            </a:r>
            <a:r>
              <a:rPr lang="ru-RU" sz="36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разметки </a:t>
            </a:r>
            <a:r>
              <a:rPr lang="ru-RU" sz="36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с применением термопластичных материалов</a:t>
            </a:r>
          </a:p>
        </p:txBody>
      </p:sp>
    </p:spTree>
    <p:extLst>
      <p:ext uri="{BB962C8B-B14F-4D97-AF65-F5344CB8AC3E}">
        <p14:creationId xmlns:p14="http://schemas.microsoft.com/office/powerpoint/2010/main" val="381935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ru-RU" sz="68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Объекты светофорного регулирования</a:t>
            </a:r>
            <a:br>
              <a:rPr lang="ru-RU" sz="68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</a:br>
            <a:r>
              <a:rPr lang="ru-RU" sz="68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 с </a:t>
            </a:r>
            <a:r>
              <a:rPr lang="ru-RU" sz="68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</a:rPr>
              <a:t>ручным управлением </a:t>
            </a:r>
          </a:p>
        </p:txBody>
      </p:sp>
      <p:pic>
        <p:nvPicPr>
          <p:cNvPr id="5122" name="Picture 2" descr="C:\Users\Akimov\Desktop\Коллегия фото\Светофор с конпко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8064" y="2967039"/>
            <a:ext cx="10441160" cy="80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kimov\Desktop\Коллегия фото\цу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60" y="2967038"/>
            <a:ext cx="10873208" cy="80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99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500" dirty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 </a:t>
            </a:r>
            <a:r>
              <a:rPr lang="ru-RU" sz="7500" dirty="0" smtClean="0">
                <a:solidFill>
                  <a:srgbClr val="193F68"/>
                </a:solidFill>
                <a:effectLst>
                  <a:outerShdw blurRad="50800" dist="38100" dir="18900000" rotWithShape="0">
                    <a:srgbClr val="000000">
                      <a:alpha val="40000"/>
                    </a:srgbClr>
                  </a:outerShdw>
                </a:effectLst>
                <a:latin typeface="PFDinTextCompPro-Light"/>
                <a:ea typeface="PFDinTextCompPro-Light"/>
                <a:cs typeface="PFDinTextCompPro-Light"/>
              </a:rPr>
              <a:t>Обустройство пешеходного перехода</a:t>
            </a:r>
            <a:endParaRPr lang="ru-RU" sz="7500" dirty="0">
              <a:solidFill>
                <a:srgbClr val="193F68"/>
              </a:solidFill>
              <a:effectLst>
                <a:outerShdw blurRad="50800" dist="38100" dir="18900000" rotWithShape="0">
                  <a:srgbClr val="000000">
                    <a:alpha val="40000"/>
                  </a:srgbClr>
                </a:outerShdw>
              </a:effectLst>
              <a:latin typeface="PFDinTextCompPro-Light"/>
              <a:ea typeface="PFDinTextCompPro-Light"/>
              <a:cs typeface="PFDinTextCompPro-Light"/>
            </a:endParaRPr>
          </a:p>
        </p:txBody>
      </p:sp>
      <p:pic>
        <p:nvPicPr>
          <p:cNvPr id="4098" name="Picture 2" descr="C:\Users\Akimov\Desktop\Коллегия фото\Светофорный объек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792" y="3977680"/>
            <a:ext cx="11593288" cy="74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kimov\Desktop\Коллегия фото\подсветка  пешеходни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0232" y="3977681"/>
            <a:ext cx="7419604" cy="74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0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11118</TotalTime>
  <Words>231</Words>
  <Application>Microsoft Office PowerPoint</Application>
  <PresentationFormat>Произвольный</PresentationFormat>
  <Paragraphs>47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PFDinTextCompPro-Light</vt:lpstr>
      <vt:lpstr>PFDinTextCompPro-Medium</vt:lpstr>
      <vt:lpstr>Times New Roman</vt:lpstr>
      <vt:lpstr>Тема Office</vt:lpstr>
      <vt:lpstr>Презентация PowerPoint</vt:lpstr>
      <vt:lpstr>«Безопасные  и  качественные дороги» в г. Казани</vt:lpstr>
      <vt:lpstr>«Безопасные и качественные дороги»  в г. Казани</vt:lpstr>
      <vt:lpstr>«Безопасные и качественные дороги»   в г. Н. Челны</vt:lpstr>
      <vt:lpstr>Формирование перечня объектов  проекта  «Безопасные и качественные дороги» </vt:lpstr>
      <vt:lpstr>Презентация PowerPoint</vt:lpstr>
      <vt:lpstr>Мероприятия, направленные на повышение уровня безопасности дорожного движения </vt:lpstr>
      <vt:lpstr>Объекты светофорного регулирования  с ручным управлением </vt:lpstr>
      <vt:lpstr> Обустройство пешеходного перехода</vt:lpstr>
      <vt:lpstr>Дорожные тумбы</vt:lpstr>
      <vt:lpstr>Шумозащитные экраны на УДС г. Казани</vt:lpstr>
      <vt:lpstr>Устройство искусственного освещения из композитных опор «Гален»</vt:lpstr>
      <vt:lpstr>Шумовая дорожная разметка</vt:lpstr>
      <vt:lpstr>Презентация PowerPoint</vt:lpstr>
      <vt:lpstr>Презентация PowerPoint</vt:lpstr>
      <vt:lpstr>Образцы из покрытия ЩМАС-20 на  полимерно- битумном вяжущем</vt:lpstr>
      <vt:lpstr>Экспериментальные  износостойкие составы для применения на УДС г. Казани в 2017 году ЩМА-19</vt:lpstr>
      <vt:lpstr>Технология укладки асфальтового покрытия с использованием перегружателя Shuttle Buggy</vt:lpstr>
      <vt:lpstr>Презентация PowerPoint</vt:lpstr>
      <vt:lpstr>Презентация PowerPoint</vt:lpstr>
      <vt:lpstr>Объекты ремонта  дорожно-уличной сети г. Казани 2017 года</vt:lpstr>
      <vt:lpstr>Объекты ремонта  дорожно-уличной сети г. Казани 2017 года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Гаранина Фарида Фаритовна</dc:creator>
  <cp:lastModifiedBy>Казеннов Олег Алексанрович</cp:lastModifiedBy>
  <cp:revision>339</cp:revision>
  <cp:lastPrinted>2017-08-31T07:43:04Z</cp:lastPrinted>
  <dcterms:modified xsi:type="dcterms:W3CDTF">2017-10-24T19:48:23Z</dcterms:modified>
</cp:coreProperties>
</file>